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320" r:id="rId16"/>
    <p:sldId id="273" r:id="rId17"/>
    <p:sldId id="327" r:id="rId18"/>
    <p:sldId id="328" r:id="rId19"/>
    <p:sldId id="324" r:id="rId20"/>
    <p:sldId id="325" r:id="rId21"/>
    <p:sldId id="275" r:id="rId22"/>
    <p:sldId id="276" r:id="rId23"/>
    <p:sldId id="279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26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9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5320" autoAdjust="0"/>
  </p:normalViewPr>
  <p:slideViewPr>
    <p:cSldViewPr snapToGrid="0">
      <p:cViewPr varScale="1">
        <p:scale>
          <a:sx n="115" d="100"/>
          <a:sy n="115" d="100"/>
        </p:scale>
        <p:origin x="17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9F14-8FD8-4800-B8D5-CE44D536DDF8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896A-9475-405D-983A-D9695EA2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97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3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51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6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93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80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605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42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9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268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2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204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2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673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4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6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15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6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0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21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36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2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87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77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0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53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41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99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77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3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30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7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20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2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97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74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5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934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1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5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8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01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0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9F85-4DA9-4683-8C75-E1AEC7901182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789" y="4743"/>
            <a:ext cx="20574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2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F0A7-5C70-426B-856A-BF67AC769C27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8F39-B59A-49D2-AEB1-AD33893DC155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30"/>
            <a:ext cx="4761470" cy="589216"/>
          </a:xfrm>
        </p:spPr>
        <p:txBody>
          <a:bodyPr>
            <a:noAutofit/>
          </a:bodyPr>
          <a:lstStyle>
            <a:lvl1pPr marL="0" algn="l" defTabSz="457200" rtl="0" eaLnBrk="1" latinLnBrk="1" hangingPunct="1">
              <a:spcBef>
                <a:spcPct val="0"/>
              </a:spcBef>
              <a:buNone/>
              <a:def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EB81-A2F0-44A8-9240-918D6D89D772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557-8582-4835-BEB3-972F24DB15CD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DE7B-68C2-44B8-8358-3534C44FF407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331-2A97-4720-9B62-0AC5ED15B6BD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646D-6DBA-4672-AB35-2BA21E115A0B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35-9DAD-4149-97E5-9D12CCAF969F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929D-8D0B-4E8C-9257-7FC678CF1210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F50F-2544-4BA2-88A2-55126954E89B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989" y="1309816"/>
            <a:ext cx="8452022" cy="486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6E14-3B22-4E63-8F05-6723FAE4499D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4027" y="-34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Lab #1: Box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1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#1: Box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6320" y="866833"/>
            <a:ext cx="422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http://openvswitch.org/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7146" y="2889433"/>
            <a:ext cx="4276243" cy="3400475"/>
            <a:chOff x="2617268" y="1667782"/>
            <a:chExt cx="3596025" cy="2991652"/>
          </a:xfrm>
        </p:grpSpPr>
        <p:pic>
          <p:nvPicPr>
            <p:cNvPr id="4098" name="Picture 2" descr="http://openvswitch.org/assets/featured-image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268" y="1667782"/>
              <a:ext cx="3596025" cy="299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654177" y="2532185"/>
              <a:ext cx="1522206" cy="4835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4154" y="1794402"/>
            <a:ext cx="8405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Open </a:t>
            </a:r>
            <a:r>
              <a:rPr lang="en-US" altLang="ko-KR" sz="2000" dirty="0" err="1">
                <a:solidFill>
                  <a:srgbClr val="333333"/>
                </a:solidFill>
                <a:latin typeface="Open-sans"/>
              </a:rPr>
              <a:t>vSwitch</a:t>
            </a:r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 is an open-source virtual switch software designed for virtual servers. 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78" y="3711907"/>
            <a:ext cx="4575431" cy="25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0749" y="6263555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OVS Main components</a:t>
            </a:r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460" y="8"/>
            <a:ext cx="8248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Linux-adopted virtual switch:</a:t>
            </a:r>
            <a:r>
              <a:rPr lang="en-US" altLang="ko-KR" dirty="0"/>
              <a:t>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2" y="726182"/>
            <a:ext cx="1427305" cy="926820"/>
          </a:xfrm>
          <a:prstGeom prst="rect">
            <a:avLst/>
          </a:prstGeom>
        </p:spPr>
      </p:pic>
      <p:pic>
        <p:nvPicPr>
          <p:cNvPr id="15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1" y="648675"/>
            <a:ext cx="972191" cy="11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2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32719"/>
            <a:ext cx="91414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11500" b="1" dirty="0"/>
              <a:t>Lab Practice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19033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20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2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27" name="꺾인 연결선 26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9103" y="1205843"/>
            <a:ext cx="7927545" cy="298395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OS : Ubuntu </a:t>
            </a:r>
            <a:r>
              <a:rPr lang="en-US" altLang="ko-KR" dirty="0" smtClean="0"/>
              <a:t>Desktop 18.04 </a:t>
            </a:r>
            <a:r>
              <a:rPr lang="en-US" altLang="ko-KR" dirty="0"/>
              <a:t>LTS(</a:t>
            </a:r>
            <a:r>
              <a:rPr lang="en-US" altLang="ko-KR" dirty="0">
                <a:solidFill>
                  <a:srgbClr val="FF0000"/>
                </a:solidFill>
              </a:rPr>
              <a:t>64bit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Download Site : </a:t>
            </a:r>
            <a:r>
              <a:rPr lang="en-US" altLang="ko-KR" u="sng" dirty="0">
                <a:solidFill>
                  <a:srgbClr val="92D050"/>
                </a:solidFill>
              </a:rPr>
              <a:t>http://old-releases.ubuntu.com/releases/bionic/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strike="sngStrike" dirty="0" smtClean="0"/>
              <a:t>Bootable </a:t>
            </a:r>
            <a:r>
              <a:rPr lang="en-US" altLang="ko-KR" strike="sngStrike" dirty="0"/>
              <a:t>USB configuration (no bootable CD, no </a:t>
            </a:r>
            <a:r>
              <a:rPr lang="en-US" altLang="ko-KR" strike="sngStrike" dirty="0" err="1"/>
              <a:t>CD-Rom</a:t>
            </a:r>
            <a:r>
              <a:rPr lang="en-US" altLang="ko-KR" strike="sngStrike" dirty="0"/>
              <a:t> in NUC) using the downloaded file (ubuntu-16.04.4-desktop-amd64.iso, 1.5Gb)</a:t>
            </a:r>
          </a:p>
          <a:p>
            <a:pPr lvl="2"/>
            <a:r>
              <a:rPr lang="en-US" altLang="ko-KR" dirty="0"/>
              <a:t>Installed on NUC</a:t>
            </a:r>
          </a:p>
          <a:p>
            <a:pPr marL="914377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" y="4321825"/>
            <a:ext cx="2557793" cy="1410783"/>
          </a:xfrm>
          <a:prstGeom prst="rect">
            <a:avLst/>
          </a:prstGeom>
        </p:spPr>
      </p:pic>
      <p:sp>
        <p:nvSpPr>
          <p:cNvPr id="9" name="아래쪽 화살표 4"/>
          <p:cNvSpPr/>
          <p:nvPr/>
        </p:nvSpPr>
        <p:spPr>
          <a:xfrm rot="5400000" flipV="1">
            <a:off x="6036079" y="5400140"/>
            <a:ext cx="798371" cy="539977"/>
          </a:xfrm>
          <a:custGeom>
            <a:avLst/>
            <a:gdLst>
              <a:gd name="connsiteX0" fmla="*/ 0 w 2746648"/>
              <a:gd name="connsiteY0" fmla="*/ 1825062 h 2672361"/>
              <a:gd name="connsiteX1" fmla="*/ 650447 w 2746648"/>
              <a:gd name="connsiteY1" fmla="*/ 1825062 h 2672361"/>
              <a:gd name="connsiteX2" fmla="*/ 650447 w 2746648"/>
              <a:gd name="connsiteY2" fmla="*/ 0 h 2672361"/>
              <a:gd name="connsiteX3" fmla="*/ 2096201 w 2746648"/>
              <a:gd name="connsiteY3" fmla="*/ 0 h 2672361"/>
              <a:gd name="connsiteX4" fmla="*/ 2096201 w 2746648"/>
              <a:gd name="connsiteY4" fmla="*/ 1825062 h 2672361"/>
              <a:gd name="connsiteX5" fmla="*/ 2746648 w 2746648"/>
              <a:gd name="connsiteY5" fmla="*/ 1825062 h 2672361"/>
              <a:gd name="connsiteX6" fmla="*/ 1373324 w 2746648"/>
              <a:gd name="connsiteY6" fmla="*/ 2672361 h 2672361"/>
              <a:gd name="connsiteX7" fmla="*/ 0 w 2746648"/>
              <a:gd name="connsiteY7" fmla="*/ 1825062 h 2672361"/>
              <a:gd name="connsiteX0" fmla="*/ 82884 w 2829532"/>
              <a:gd name="connsiteY0" fmla="*/ 1825062 h 2672361"/>
              <a:gd name="connsiteX1" fmla="*/ 733331 w 2829532"/>
              <a:gd name="connsiteY1" fmla="*/ 1825062 h 2672361"/>
              <a:gd name="connsiteX2" fmla="*/ 0 w 2829532"/>
              <a:gd name="connsiteY2" fmla="*/ 18107 h 2672361"/>
              <a:gd name="connsiteX3" fmla="*/ 2179085 w 2829532"/>
              <a:gd name="connsiteY3" fmla="*/ 0 h 2672361"/>
              <a:gd name="connsiteX4" fmla="*/ 2179085 w 2829532"/>
              <a:gd name="connsiteY4" fmla="*/ 1825062 h 2672361"/>
              <a:gd name="connsiteX5" fmla="*/ 2829532 w 2829532"/>
              <a:gd name="connsiteY5" fmla="*/ 1825062 h 2672361"/>
              <a:gd name="connsiteX6" fmla="*/ 1456208 w 2829532"/>
              <a:gd name="connsiteY6" fmla="*/ 2672361 h 2672361"/>
              <a:gd name="connsiteX7" fmla="*/ 82884 w 2829532"/>
              <a:gd name="connsiteY7" fmla="*/ 1825062 h 2672361"/>
              <a:gd name="connsiteX0" fmla="*/ 82884 w 2830935"/>
              <a:gd name="connsiteY0" fmla="*/ 1843169 h 2690468"/>
              <a:gd name="connsiteX1" fmla="*/ 733331 w 2830935"/>
              <a:gd name="connsiteY1" fmla="*/ 1843169 h 2690468"/>
              <a:gd name="connsiteX2" fmla="*/ 0 w 2830935"/>
              <a:gd name="connsiteY2" fmla="*/ 36214 h 2690468"/>
              <a:gd name="connsiteX3" fmla="*/ 2830935 w 2830935"/>
              <a:gd name="connsiteY3" fmla="*/ 0 h 2690468"/>
              <a:gd name="connsiteX4" fmla="*/ 2179085 w 2830935"/>
              <a:gd name="connsiteY4" fmla="*/ 1843169 h 2690468"/>
              <a:gd name="connsiteX5" fmla="*/ 2829532 w 2830935"/>
              <a:gd name="connsiteY5" fmla="*/ 1843169 h 2690468"/>
              <a:gd name="connsiteX6" fmla="*/ 1456208 w 2830935"/>
              <a:gd name="connsiteY6" fmla="*/ 2690468 h 2690468"/>
              <a:gd name="connsiteX7" fmla="*/ 82884 w 2830935"/>
              <a:gd name="connsiteY7" fmla="*/ 1843169 h 26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0935" h="2690468">
                <a:moveTo>
                  <a:pt x="82884" y="1843169"/>
                </a:moveTo>
                <a:lnTo>
                  <a:pt x="733331" y="1843169"/>
                </a:lnTo>
                <a:lnTo>
                  <a:pt x="0" y="36214"/>
                </a:lnTo>
                <a:lnTo>
                  <a:pt x="2830935" y="0"/>
                </a:lnTo>
                <a:lnTo>
                  <a:pt x="2179085" y="1843169"/>
                </a:lnTo>
                <a:lnTo>
                  <a:pt x="2829532" y="1843169"/>
                </a:lnTo>
                <a:lnTo>
                  <a:pt x="1456208" y="2690468"/>
                </a:lnTo>
                <a:lnTo>
                  <a:pt x="82884" y="184316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5" y="4763378"/>
            <a:ext cx="3223999" cy="18134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65862" y="5270941"/>
            <a:ext cx="21702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mic Sans MS" pitchFamily="66" charset="0"/>
                <a:ea typeface="굴림" pitchFamily="50" charset="-127"/>
              </a:rPr>
              <a:t>Ubuntu Home Screen After Installation</a:t>
            </a:r>
            <a:endParaRPr kumimoji="1" lang="ko-KR" altLang="en-US" b="1" dirty="0">
              <a:solidFill>
                <a:srgbClr val="FF0000"/>
              </a:solidFill>
              <a:latin typeface="Comic Sans MS" pitchFamily="66" charset="0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33"/>
          <a:stretch/>
        </p:blipFill>
        <p:spPr bwMode="auto">
          <a:xfrm>
            <a:off x="954934" y="1972910"/>
            <a:ext cx="4741467" cy="12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1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" y="0"/>
            <a:ext cx="73947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ko-KR" altLang="en-US" dirty="0"/>
          </a:p>
        </p:txBody>
      </p: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847133" y="4355111"/>
            <a:ext cx="1453535" cy="767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42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566313"/>
            <a:ext cx="8729220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update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upgrade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install net-tools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ifconfig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4" b="17982"/>
          <a:stretch/>
        </p:blipFill>
        <p:spPr>
          <a:xfrm>
            <a:off x="1915238" y="3187327"/>
            <a:ext cx="6197489" cy="290345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38227" y="3337090"/>
            <a:ext cx="480767" cy="207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80821" y="3472794"/>
            <a:ext cx="1440730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98561" y="3472794"/>
            <a:ext cx="1685801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1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460" y="1905241"/>
            <a:ext cx="9136539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strike="sngStrik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192.168.0.6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192.168.0.1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[nameserver 1] [nameserver 2]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smtClean="0">
                <a:solidFill>
                  <a:srgbClr val="FF0000"/>
                </a:solidFill>
              </a:rPr>
              <a:t>Network interface (</a:t>
            </a:r>
            <a:r>
              <a:rPr lang="ko-KR" altLang="en-US" sz="2200" smtClean="0">
                <a:solidFill>
                  <a:srgbClr val="FF0000"/>
                </a:solidFill>
              </a:rPr>
              <a:t>공유기 쓰는 학생들</a:t>
            </a:r>
            <a:r>
              <a:rPr lang="en-US" altLang="ko-KR" sz="2200" smtClean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75157" y="3013236"/>
            <a:ext cx="278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a’ </a:t>
            </a:r>
            <a:r>
              <a:rPr lang="en-US" altLang="ko-KR" dirty="0"/>
              <a:t>command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8614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460" y="1913554"/>
            <a:ext cx="9136539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strike="sngStrik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210.XXX.XXX.XXX </a:t>
            </a:r>
            <a:endParaRPr lang="en-US" altLang="ko-KR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210.xxx.xxx.xxx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8.8.8.8    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smtClean="0">
                <a:solidFill>
                  <a:srgbClr val="FF0000"/>
                </a:solidFill>
              </a:rPr>
              <a:t>Network interface (</a:t>
            </a:r>
            <a:r>
              <a:rPr lang="ko-KR" altLang="en-US" sz="2200" smtClean="0">
                <a:solidFill>
                  <a:srgbClr val="FF0000"/>
                </a:solidFill>
              </a:rPr>
              <a:t>공유기 안쓰는 학생들 </a:t>
            </a:r>
            <a:r>
              <a:rPr lang="en-US" altLang="ko-KR" sz="2200" smtClean="0">
                <a:solidFill>
                  <a:srgbClr val="FF0000"/>
                </a:solidFill>
              </a:rPr>
              <a:t>- </a:t>
            </a:r>
            <a:r>
              <a:rPr lang="ko-KR" altLang="en-US" sz="2200" smtClean="0">
                <a:solidFill>
                  <a:srgbClr val="FF0000"/>
                </a:solidFill>
              </a:rPr>
              <a:t>기숙사</a:t>
            </a:r>
            <a:r>
              <a:rPr lang="en-US" altLang="ko-KR" sz="2200" smtClean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92630" y="2488192"/>
            <a:ext cx="278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a’ </a:t>
            </a:r>
            <a:r>
              <a:rPr lang="en-US" altLang="ko-KR" dirty="0"/>
              <a:t>command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928003" y="4092278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dorm. room’s IP address  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490764" y="4652439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dorm. room’s gateway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310637" y="4944990"/>
            <a:ext cx="464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dorm. room’s dns-nameservers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22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460" y="1905241"/>
            <a:ext cx="9136539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strike="sngStrik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172.XXX.XXX.XXX </a:t>
            </a:r>
            <a:endParaRPr lang="en-US" altLang="ko-KR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172.xxx.x.x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8.8.8.8    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smtClean="0">
                <a:solidFill>
                  <a:srgbClr val="FF0000"/>
                </a:solidFill>
              </a:rPr>
              <a:t>Network interface (</a:t>
            </a:r>
            <a:r>
              <a:rPr lang="ko-KR" altLang="en-US" sz="2200" smtClean="0">
                <a:solidFill>
                  <a:srgbClr val="FF0000"/>
                </a:solidFill>
              </a:rPr>
              <a:t>공유기 안쓰는 학생들 </a:t>
            </a:r>
            <a:r>
              <a:rPr lang="en-US" altLang="ko-KR" sz="2200" smtClean="0">
                <a:solidFill>
                  <a:srgbClr val="FF0000"/>
                </a:solidFill>
              </a:rPr>
              <a:t>- </a:t>
            </a:r>
            <a:r>
              <a:rPr lang="ko-KR" altLang="en-US" sz="2200" smtClean="0">
                <a:solidFill>
                  <a:srgbClr val="FF0000"/>
                </a:solidFill>
              </a:rPr>
              <a:t>실험실</a:t>
            </a:r>
            <a:r>
              <a:rPr lang="en-US" altLang="ko-KR" sz="2200" smtClean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92630" y="2488192"/>
            <a:ext cx="278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a’ </a:t>
            </a:r>
            <a:r>
              <a:rPr lang="en-US" altLang="ko-KR" dirty="0"/>
              <a:t>command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928003" y="4092278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given IP address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025251" y="4660753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given gateway 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310637" y="4944990"/>
            <a:ext cx="464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given dns-nameservers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7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676714"/>
            <a:ext cx="8729220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ifdown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--force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enp0s3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&amp;&amp;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-a 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unmask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networking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684" y="3630419"/>
            <a:ext cx="8729220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ctr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ctr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ctr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--assume-yes purge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nplan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netplan.io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#exit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9684" y="3261187"/>
            <a:ext cx="507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smtClean="0"/>
              <a:t>Disable </a:t>
            </a:r>
            <a:r>
              <a:rPr lang="en-US" altLang="ko-KR" sz="1600" i="1" dirty="0" err="1" smtClean="0"/>
              <a:t>netplan</a:t>
            </a:r>
            <a:endParaRPr lang="en-US" altLang="ko-KR" sz="1600" i="1" dirty="0"/>
          </a:p>
        </p:txBody>
      </p:sp>
    </p:spTree>
    <p:extLst>
      <p:ext uri="{BB962C8B-B14F-4D97-AF65-F5344CB8AC3E}">
        <p14:creationId xmlns:p14="http://schemas.microsoft.com/office/powerpoint/2010/main" val="221767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Outline</a:t>
            </a:r>
            <a:endParaRPr lang="ko-KR" altLang="en-US" dirty="0"/>
          </a:p>
        </p:txBody>
      </p:sp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31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8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eno1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676714"/>
            <a:ext cx="8729220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resolved.conf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 smtClean="0">
                <a:latin typeface="+mj-ea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+mj-ea"/>
                <a:cs typeface="Times New Roman" panose="02020603050405020304" pitchFamily="18" charset="0"/>
              </a:rPr>
              <a:t>systemd</a:t>
            </a:r>
            <a:r>
              <a:rPr lang="en-US" altLang="ko-KR" dirty="0" smtClean="0"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+mj-ea"/>
                <a:cs typeface="Times New Roman" panose="02020603050405020304" pitchFamily="18" charset="0"/>
              </a:rPr>
              <a:t>resolved.conf</a:t>
            </a:r>
            <a:r>
              <a:rPr lang="en-US" altLang="ko-KR" dirty="0" smtClean="0"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 = 8.8.8.8 8.8.4.4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684" y="4640630"/>
            <a:ext cx="537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systemd-resolved.service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1844311" y="5736672"/>
            <a:ext cx="848222" cy="782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56493" y="5942553"/>
            <a:ext cx="27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NUC internet works!</a:t>
            </a:r>
            <a:endParaRPr lang="ko-KR" altLang="en-US" sz="2400" b="1" dirty="0"/>
          </a:p>
        </p:txBody>
      </p:sp>
      <p:sp>
        <p:nvSpPr>
          <p:cNvPr id="11" name="직사각형 10"/>
          <p:cNvSpPr/>
          <p:nvPr/>
        </p:nvSpPr>
        <p:spPr>
          <a:xfrm>
            <a:off x="5663140" y="5544031"/>
            <a:ext cx="2663176" cy="12401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76305" y="6170057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0978" y="6180300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6679" y="6233655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eno1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&lt;Your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ip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addr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8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5141133" y="3703513"/>
            <a:ext cx="1679804" cy="8772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-489" y="8"/>
            <a:ext cx="513367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#3 - NUC: OVS installation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9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90" y="3224989"/>
            <a:ext cx="9119287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openvswitch-switch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2225" y="1956744"/>
            <a:ext cx="809957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index information of Open vSwitch package.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 Open vSwitch package,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openvswitch-switch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dependencies are automatically installed.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460" y="8"/>
            <a:ext cx="53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#3 - NUC: OVS installation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Update installation of OVS package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86230" y="3350325"/>
            <a:ext cx="2376204" cy="17571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872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#4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(2/3)</a:t>
            </a:r>
            <a:endParaRPr lang="en-US" altLang="ko-KR" dirty="0"/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8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76" y="1823397"/>
            <a:ext cx="9111048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add-br 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20679" r="1"/>
          <a:stretch/>
        </p:blipFill>
        <p:spPr>
          <a:xfrm>
            <a:off x="2154890" y="2758381"/>
            <a:ext cx="4834235" cy="1979612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#4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(2/3)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Connect OVS br0 and NUC </a:t>
            </a:r>
            <a:r>
              <a:rPr lang="en-US" altLang="ko-KR" sz="2200" dirty="0" smtClean="0">
                <a:solidFill>
                  <a:srgbClr val="FF0000"/>
                </a:solidFill>
              </a:rPr>
              <a:t>eno1 via </a:t>
            </a:r>
            <a:r>
              <a:rPr lang="en-US" altLang="ko-KR" sz="2200" dirty="0">
                <a:solidFill>
                  <a:srgbClr val="FF0000"/>
                </a:solidFill>
              </a:rPr>
              <a:t>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16531" y="3374967"/>
            <a:ext cx="1654233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9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0" y="8"/>
            <a:ext cx="77590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KVM-based VM connected via OVS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Goal of this section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713250" y="2222648"/>
            <a:ext cx="342717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7135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(3/3)</a:t>
            </a:r>
            <a:endParaRPr lang="en-US" altLang="ko-KR" dirty="0"/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04846-937F-4F4F-BD06-BDE5C1EAE48B}"/>
              </a:ext>
            </a:extLst>
          </p:cNvPr>
          <p:cNvSpPr txBox="1"/>
          <p:nvPr/>
        </p:nvSpPr>
        <p:spPr>
          <a:xfrm>
            <a:off x="293036" y="172364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B6892A-B8E8-4B8C-A32D-23FC3D99A39F}"/>
              </a:ext>
            </a:extLst>
          </p:cNvPr>
          <p:cNvCxnSpPr/>
          <p:nvPr/>
        </p:nvCxnSpPr>
        <p:spPr>
          <a:xfrm>
            <a:off x="995464" y="2526469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011F8A4-9F09-40FE-8F31-6F103979FCB3}"/>
              </a:ext>
            </a:extLst>
          </p:cNvPr>
          <p:cNvCxnSpPr>
            <a:endCxn id="30" idx="2"/>
          </p:cNvCxnSpPr>
          <p:nvPr/>
        </p:nvCxnSpPr>
        <p:spPr>
          <a:xfrm flipV="1">
            <a:off x="995464" y="2246862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19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4156" y="1454061"/>
            <a:ext cx="5431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make a tap interface and attach it to your VM.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0" y="1823397"/>
            <a:ext cx="9119287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(Append the lines below to the config file)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pre-up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tuntap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 tap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set dev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post-down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del dev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192.168.100.1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255.255.255.0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(3/3)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30" y="578708"/>
            <a:ext cx="5358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OVS tap0 &amp; br0 through 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7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41944" y="3374316"/>
            <a:ext cx="4133460" cy="3377682"/>
            <a:chOff x="258411" y="3025106"/>
            <a:chExt cx="4133460" cy="3377681"/>
          </a:xfrm>
        </p:grpSpPr>
        <p:sp>
          <p:nvSpPr>
            <p:cNvPr id="7" name="직사각형 6"/>
            <p:cNvSpPr/>
            <p:nvPr/>
          </p:nvSpPr>
          <p:spPr>
            <a:xfrm>
              <a:off x="258411" y="3025106"/>
              <a:ext cx="4133460" cy="33776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91049" y="5852280"/>
              <a:ext cx="1268185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no1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Your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addr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556" y="4906777"/>
              <a:ext cx="1493051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192.168.100.1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5228" y="5435511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7677" y="572856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2" name="꺾인 연결선 11"/>
            <p:cNvCxnSpPr>
              <a:stCxn id="10" idx="2"/>
              <a:endCxn id="11" idx="0"/>
            </p:cNvCxnSpPr>
            <p:nvPr/>
          </p:nvCxnSpPr>
          <p:spPr>
            <a:xfrm rot="16200000" flipH="1">
              <a:off x="1531148" y="5259120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449495" y="3360230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192.168.x.x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연결선 13"/>
            <p:cNvCxnSpPr>
              <a:stCxn id="13" idx="2"/>
              <a:endCxn id="9" idx="0"/>
            </p:cNvCxnSpPr>
            <p:nvPr/>
          </p:nvCxnSpPr>
          <p:spPr>
            <a:xfrm>
              <a:off x="1168145" y="3961273"/>
              <a:ext cx="2937" cy="945505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073672" y="474193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785" y="3943248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6707" y="4064812"/>
              <a:ext cx="158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vport_vFunction</a:t>
              </a:r>
              <a:endParaRPr lang="ko-KR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2960670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We should make VM attaching </a:t>
            </a:r>
            <a:r>
              <a:rPr lang="en-US" altLang="ko-KR" dirty="0" err="1">
                <a:cs typeface="Times New Roman" panose="02020603050405020304" pitchFamily="18" charset="0"/>
                <a:sym typeface="Wingdings" panose="05000000000000000000" pitchFamily="2" charset="2"/>
              </a:rPr>
              <a:t>vport_vFunction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. You can think this tap as a NIC of VM.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489" y="1676850"/>
            <a:ext cx="9111049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endParaRPr lang="en-US" altLang="ko-KR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 on and attach to 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" y="1313832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Turn on the tap interface and attach it to br0.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(3/3)</a:t>
            </a:r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23330" y="578708"/>
            <a:ext cx="5850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-Connect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vport_vFunction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, br0 through 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66" y="4650178"/>
            <a:ext cx="5324475" cy="17621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59549" y="5724140"/>
            <a:ext cx="101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[tap_name]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503217" y="5911153"/>
            <a:ext cx="241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808958" y="5806493"/>
            <a:ext cx="1692139" cy="18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3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47864" y="984144"/>
            <a:ext cx="155895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0" y="8"/>
            <a:ext cx="655160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AE2D8-A706-4451-B48B-1B1C8E65C903}"/>
              </a:ext>
            </a:extLst>
          </p:cNvPr>
          <p:cNvSpPr txBox="1"/>
          <p:nvPr/>
        </p:nvSpPr>
        <p:spPr>
          <a:xfrm>
            <a:off x="209184" y="1782383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DCC44D-1579-4598-B383-F8223134FB08}"/>
              </a:ext>
            </a:extLst>
          </p:cNvPr>
          <p:cNvCxnSpPr/>
          <p:nvPr/>
        </p:nvCxnSpPr>
        <p:spPr>
          <a:xfrm>
            <a:off x="911612" y="2585210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1E4E7B-C97B-498D-9630-C015228AE68E}"/>
              </a:ext>
            </a:extLst>
          </p:cNvPr>
          <p:cNvCxnSpPr>
            <a:endCxn id="34" idx="2"/>
          </p:cNvCxnSpPr>
          <p:nvPr/>
        </p:nvCxnSpPr>
        <p:spPr>
          <a:xfrm flipV="1">
            <a:off x="911612" y="2305603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55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Final Goal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1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180966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install qemu-kvm libvirt-bin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//upgrade KVM								//qemu is open-source emulator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http://old-releases.ubuntu.com/releases/16.04.4/ubuntu-16.04.4-server-amd64.iso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" y="1782283"/>
            <a:ext cx="7308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Install dependency &amp; download Ubuntu 16.04.4 64bit server image.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88059" y="3522745"/>
            <a:ext cx="621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cs typeface="Times New Roman" panose="02020603050405020304" pitchFamily="18" charset="0"/>
              </a:rPr>
              <a:t>Now we are ready to make VM. So continue the setting. 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" y="578708"/>
            <a:ext cx="4943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dependency to upgrade KVM</a:t>
            </a:r>
          </a:p>
        </p:txBody>
      </p:sp>
    </p:spTree>
    <p:extLst>
      <p:ext uri="{BB962C8B-B14F-4D97-AF65-F5344CB8AC3E}">
        <p14:creationId xmlns:p14="http://schemas.microsoft.com/office/powerpoint/2010/main" val="275675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6" y="1241128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+mj-lt"/>
              </a:rPr>
              <a:t>Make a VM image.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3" y="2641079"/>
            <a:ext cx="9056331" cy="329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29889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Boot VM image from Ubuntu iso file (mac should be different from others).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82" y="4677579"/>
            <a:ext cx="9103523" cy="738664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-smp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tap,id=net0,ifname=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daemonize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488" y="1619899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qemu-img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[storage_capacity]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488" y="3321370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[memory_capacity]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[vm_name]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-netdev tap,id=net0,ifname=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daemonize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88" y="2086176"/>
            <a:ext cx="9111049" cy="36933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qemu-img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vFunction20.img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4004" y="554638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Install VNC viewer and see inside of VM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488" y="5924129"/>
            <a:ext cx="9111049" cy="64633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xvnc4viewer</a:t>
            </a: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$xvnc4viewer localhost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486" y="2450248"/>
            <a:ext cx="7343191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1" dirty="0">
                <a:latin typeface="+mj-lt"/>
              </a:rPr>
              <a:t>Result..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</p:spTree>
    <p:extLst>
      <p:ext uri="{BB962C8B-B14F-4D97-AF65-F5344CB8AC3E}">
        <p14:creationId xmlns:p14="http://schemas.microsoft.com/office/powerpoint/2010/main" val="285711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1562166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FORWARD –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FORWARD –o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–t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POSTROUTING –s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192.168.100.0/24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–o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SNAT --to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&lt;Your 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address&gt;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6484" y="1163483"/>
            <a:ext cx="448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Configure SNAT with </a:t>
            </a:r>
            <a:r>
              <a:rPr lang="en-US" altLang="ko-KR" dirty="0" err="1" smtClean="0">
                <a:cs typeface="Times New Roman" panose="02020603050405020304" pitchFamily="18" charset="0"/>
              </a:rPr>
              <a:t>iptables</a:t>
            </a:r>
            <a:r>
              <a:rPr lang="en-US" altLang="ko-KR" dirty="0" smtClean="0">
                <a:cs typeface="Times New Roman" panose="02020603050405020304" pitchFamily="18" charset="0"/>
              </a:rPr>
              <a:t> for VM network 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88914" y="2791846"/>
            <a:ext cx="4889574" cy="3985073"/>
            <a:chOff x="3689160" y="3412660"/>
            <a:chExt cx="4004490" cy="335662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9160" y="3412660"/>
              <a:ext cx="4004490" cy="335662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690852" y="6109855"/>
              <a:ext cx="1113905" cy="1080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8133" y="5131005"/>
            <a:ext cx="2898550" cy="923330"/>
            <a:chOff x="23330" y="5543989"/>
            <a:chExt cx="2898550" cy="923330"/>
          </a:xfrm>
        </p:grpSpPr>
        <p:sp>
          <p:nvSpPr>
            <p:cNvPr id="16" name="직사각형 15"/>
            <p:cNvSpPr/>
            <p:nvPr/>
          </p:nvSpPr>
          <p:spPr>
            <a:xfrm>
              <a:off x="23330" y="5543989"/>
              <a:ext cx="2898550" cy="923330"/>
            </a:xfrm>
            <a:prstGeom prst="rect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sysctl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–p</a:t>
              </a:r>
            </a:p>
            <a:p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net.ipv4.ip_forward = 1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138746" y="6217920"/>
              <a:ext cx="368330" cy="14962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0" y="2759829"/>
            <a:ext cx="3026683" cy="2161309"/>
            <a:chOff x="7462" y="3158836"/>
            <a:chExt cx="3026683" cy="2161309"/>
          </a:xfrm>
        </p:grpSpPr>
        <p:sp>
          <p:nvSpPr>
            <p:cNvPr id="12" name="직사각형 11"/>
            <p:cNvSpPr/>
            <p:nvPr/>
          </p:nvSpPr>
          <p:spPr>
            <a:xfrm>
              <a:off x="23330" y="3277595"/>
              <a:ext cx="237917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$vi /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sysctl.conf</a:t>
              </a:r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#net.ipv4.ip_forward=1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8746" y="4872457"/>
              <a:ext cx="2263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net.ipv4.ip_forward=1</a:t>
              </a: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1140275" y="4237798"/>
              <a:ext cx="260702" cy="59778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462" y="3158836"/>
              <a:ext cx="3026683" cy="216130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4" y="612711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complete</a:t>
            </a:r>
          </a:p>
        </p:txBody>
      </p:sp>
    </p:spTree>
    <p:extLst>
      <p:ext uri="{BB962C8B-B14F-4D97-AF65-F5344CB8AC3E}">
        <p14:creationId xmlns:p14="http://schemas.microsoft.com/office/powerpoint/2010/main" val="3418654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2" y="2148444"/>
            <a:ext cx="4021098" cy="3151503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2638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Ubuntu VM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22212" y="2148444"/>
            <a:ext cx="3978229" cy="3151503"/>
            <a:chOff x="4572000" y="1367011"/>
            <a:chExt cx="4562044" cy="36139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1367011"/>
              <a:ext cx="4562044" cy="361399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125234" y="3146235"/>
              <a:ext cx="1455575" cy="177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828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4" y="725815"/>
            <a:ext cx="7667625" cy="59721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09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7" y="539012"/>
            <a:ext cx="7658100" cy="5905500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35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7" y="519955"/>
            <a:ext cx="75819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2647" y="3638515"/>
            <a:ext cx="145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private address</a:t>
            </a: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192.168.100.2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2956" y="414129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2434295" y="3930902"/>
            <a:ext cx="1505760" cy="218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1" y="543781"/>
            <a:ext cx="7686675" cy="58959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59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6" y="539012"/>
            <a:ext cx="7648575" cy="590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5873" y="3507874"/>
            <a:ext cx="3126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Gateway ip of your </a:t>
            </a:r>
            <a:r>
              <a:rPr lang="en-US" altLang="ko-KR" sz="1600" dirty="0" smtClean="0">
                <a:solidFill>
                  <a:srgbClr val="FF0000"/>
                </a:solidFill>
              </a:rPr>
              <a:t>private network</a:t>
            </a: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192.168.100.1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stCxn id="4" idx="1"/>
          </p:cNvCxnSpPr>
          <p:nvPr/>
        </p:nvCxnSpPr>
        <p:spPr>
          <a:xfrm flipH="1">
            <a:off x="2192707" y="3800262"/>
            <a:ext cx="1303166" cy="190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171217" y="401566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1" y="510437"/>
            <a:ext cx="7610475" cy="5962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4624" y="3349779"/>
            <a:ext cx="220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Google DNS 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1931449" y="3495291"/>
            <a:ext cx="1303175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4273284"/>
            <a:ext cx="1439635" cy="1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232" y="4661308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keyboard means that you should execute instructions by following the guidance.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1992" y="1951891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 Theory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991" y="2681656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Practice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232" y="2690574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Lectures are divided into Lab Theory, Lab Practice and Lab Review parts.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51991" y="3411418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Review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1" y="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Before you start</a:t>
            </a:r>
          </a:p>
          <a:p>
            <a:r>
              <a:rPr lang="en-US" altLang="ko-KR" sz="2200" dirty="0">
                <a:solidFill>
                  <a:srgbClr val="FF0000"/>
                </a:solidFill>
              </a:rPr>
              <a:t>- Things you need to know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0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62667" y="3886200"/>
            <a:ext cx="6673708" cy="2807827"/>
            <a:chOff x="-19137" y="1367011"/>
            <a:chExt cx="9153181" cy="42139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137" y="1367011"/>
              <a:ext cx="4591138" cy="361399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80142" y="4981005"/>
              <a:ext cx="1651115" cy="600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</a:rPr>
                <a:t>Push Esc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367011"/>
              <a:ext cx="4562044" cy="36139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125235" y="3736600"/>
              <a:ext cx="1455575" cy="177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5379" y="1727446"/>
            <a:ext cx="9111049" cy="209288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telnet </a:t>
            </a:r>
            <a:r>
              <a:rPr lang="en-US" altLang="ko-KR" sz="1400" dirty="0" err="1"/>
              <a:t>localhost</a:t>
            </a:r>
            <a:r>
              <a:rPr lang="en-US" altLang="ko-KR" sz="1400" dirty="0"/>
              <a:t> 3010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 127.0.0.1...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localhost.Escape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 is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'^]‘ (Ctrl+]).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QEMU 0.11.0 monitor - type 'help' for more information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eject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ide1-cd0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Ctrl+]</a:t>
            </a: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 xvnc4viewer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:5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829" y="907754"/>
            <a:ext cx="7815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After installing Ubuntu Linux on the VM….</a:t>
            </a:r>
            <a:endParaRPr lang="en-US" altLang="ko-KR" sz="1600" dirty="0">
              <a:latin typeface="+mj-lt"/>
            </a:endParaRPr>
          </a:p>
          <a:p>
            <a:pPr algn="just"/>
            <a:r>
              <a:rPr lang="en-US" altLang="ko-KR" sz="1600" dirty="0">
                <a:latin typeface="+mj-lt"/>
              </a:rPr>
              <a:t>You need to eject Ubuntu install image before booting to the installed OS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79" y="538953"/>
            <a:ext cx="3773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 Eject Ubuntu install image</a:t>
            </a:r>
          </a:p>
        </p:txBody>
      </p:sp>
    </p:spTree>
    <p:extLst>
      <p:ext uri="{BB962C8B-B14F-4D97-AF65-F5344CB8AC3E}">
        <p14:creationId xmlns:p14="http://schemas.microsoft.com/office/powerpoint/2010/main" val="187882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75" y="241203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If you want boot VM again (mac should be different from others).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489" y="3429005"/>
            <a:ext cx="9111049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 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tap,id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-daemonize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490" y="8"/>
            <a:ext cx="446912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Booting 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79" y="538953"/>
            <a:ext cx="2919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VM boot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7594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58714" y="2952188"/>
            <a:ext cx="4830471" cy="3806963"/>
            <a:chOff x="145992" y="1325563"/>
            <a:chExt cx="4830471" cy="3806962"/>
          </a:xfrm>
        </p:grpSpPr>
        <p:sp>
          <p:nvSpPr>
            <p:cNvPr id="22" name="직사각형 21"/>
            <p:cNvSpPr/>
            <p:nvPr/>
          </p:nvSpPr>
          <p:spPr>
            <a:xfrm>
              <a:off x="145992" y="1325563"/>
              <a:ext cx="4133980" cy="346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08090" y="4574220"/>
              <a:ext cx="1088134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</a:rPr>
                <a:t>eno1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642561" y="3765467"/>
              <a:ext cx="850391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br0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/>
            <p:cNvCxnSpPr>
              <a:stCxn id="29" idx="2"/>
              <a:endCxn id="27" idx="0"/>
            </p:cNvCxnSpPr>
            <p:nvPr/>
          </p:nvCxnSpPr>
          <p:spPr>
            <a:xfrm flipH="1">
              <a:off x="1871744" y="4364229"/>
              <a:ext cx="196011" cy="905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735876" y="3643879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08674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80990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04685" y="4121054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69833" y="4480793"/>
              <a:ext cx="2206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</a:t>
              </a:r>
              <a:r>
                <a:rPr lang="en-US" altLang="ko-KR" dirty="0" smtClean="0"/>
                <a:t>&lt;Your </a:t>
              </a:r>
              <a:r>
                <a:rPr lang="en-US" altLang="ko-KR" dirty="0" err="1" smtClean="0"/>
                <a:t>ip</a:t>
              </a:r>
              <a:r>
                <a:rPr lang="en-US" altLang="ko-KR" dirty="0" smtClean="0"/>
                <a:t> address&gt;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6293" y="3705771"/>
              <a:ext cx="1871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</a:t>
              </a:r>
              <a:r>
                <a:rPr lang="en-US" altLang="ko-KR" dirty="0" smtClean="0"/>
                <a:t>192.168.100.1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200987" y="3042667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/>
            <p:cNvCxnSpPr>
              <a:stCxn id="26" idx="0"/>
              <a:endCxn id="32" idx="2"/>
            </p:cNvCxnSpPr>
            <p:nvPr/>
          </p:nvCxnSpPr>
          <p:spPr>
            <a:xfrm flipH="1" flipV="1">
              <a:off x="1264057" y="3285842"/>
              <a:ext cx="534889" cy="3580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51195" y="1983970"/>
              <a:ext cx="1383618" cy="104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1395" y="2791313"/>
              <a:ext cx="1252728" cy="29941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tap_name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7815" y="1917896"/>
              <a:ext cx="1871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</a:t>
              </a:r>
              <a:r>
                <a:rPr lang="en-US" altLang="ko-KR" dirty="0" smtClean="0"/>
                <a:t>192.168.100.2</a:t>
              </a:r>
              <a:endParaRPr lang="ko-KR" altLang="en-US" dirty="0"/>
            </a:p>
          </p:txBody>
        </p:sp>
      </p:grpSp>
      <p:sp>
        <p:nvSpPr>
          <p:cNvPr id="39" name="제목 1"/>
          <p:cNvSpPr txBox="1">
            <a:spLocks/>
          </p:cNvSpPr>
          <p:nvPr/>
        </p:nvSpPr>
        <p:spPr>
          <a:xfrm>
            <a:off x="7462" y="8"/>
            <a:ext cx="750652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#8 </a:t>
            </a:r>
            <a:r>
              <a:rPr lang="en-US" altLang="ko-KR" dirty="0"/>
              <a:t>- OVS connects with KVM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379" y="538953"/>
            <a:ext cx="2366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Check situation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436" y="1273144"/>
            <a:ext cx="4178536" cy="13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6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094" y="2389817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 VMs,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3" y="3856531"/>
            <a:ext cx="81153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489" y="2877496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apt-get update</a:t>
            </a:r>
          </a:p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net-tools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-y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629322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#9 </a:t>
            </a:r>
            <a:r>
              <a:rPr lang="en-US" altLang="ko-KR" dirty="0"/>
              <a:t>- NUC: Installing </a:t>
            </a:r>
            <a:r>
              <a:rPr lang="en-US" altLang="ko-KR" dirty="0" err="1"/>
              <a:t>ssh</a:t>
            </a:r>
            <a:r>
              <a:rPr lang="en-US" altLang="ko-KR" dirty="0"/>
              <a:t> in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4543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Don’t forget to install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ssh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in VM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12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2" y="8"/>
            <a:ext cx="73868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Docker Container connected via OVS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- Goal of this section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61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6065067" y="977565"/>
            <a:ext cx="1951421" cy="11395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4961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10 </a:t>
            </a:r>
            <a:r>
              <a:rPr lang="en-US" altLang="ko-KR" dirty="0"/>
              <a:t>- Making a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1491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79" y="1593817"/>
            <a:ext cx="9111049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wget -qO- https://get.docker.com/ | sh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docker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adduser </a:t>
            </a:r>
            <a:r>
              <a:rPr lang="en-US" altLang="ko-KR" strike="sngStrik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[Y</a:t>
            </a:r>
            <a:r>
              <a:rPr lang="ko-KR" altLang="en-US" strike="sngStrik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altLang="ko-KR" strike="sngStrik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_account]</a:t>
            </a:r>
            <a:r>
              <a:rPr lang="ko-KR" altLang="en-US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restart)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hello-world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06254" y="6488668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1102" y="1199027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10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51" y="3650600"/>
            <a:ext cx="6060977" cy="2787215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2136957" y="3856937"/>
            <a:ext cx="814647" cy="73983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70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2375"/>
          <a:stretch/>
        </p:blipFill>
        <p:spPr>
          <a:xfrm>
            <a:off x="1978827" y="3288821"/>
            <a:ext cx="5186363" cy="2895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89" y="2257966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-it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--net=none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/b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n/bash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" y="189766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Run docker container.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3149" y="3952377"/>
            <a:ext cx="68325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※ctrl + p, q </a:t>
            </a:r>
            <a:r>
              <a:rPr lang="en-US" altLang="ko-KR" dirty="0">
                <a:sym typeface="Wingdings" panose="05000000000000000000" pitchFamily="2" charset="2"/>
              </a:rPr>
              <a:t> detach docker container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※docker attach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dirty="0">
                <a:sym typeface="Wingdings" panose="05000000000000000000" pitchFamily="2" charset="2"/>
              </a:rPr>
              <a:t> get into docker container console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10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379" y="538953"/>
            <a:ext cx="238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Make container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08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62408" y="1373916"/>
            <a:ext cx="3821267" cy="2644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21769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11 </a:t>
            </a:r>
            <a:r>
              <a:rPr lang="en-US" altLang="ko-KR" dirty="0"/>
              <a:t>- Connect Docker Container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658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89" y="2653394"/>
            <a:ext cx="9111049" cy="184665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eno2 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ipaddress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=192.168.100.3/24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gateway=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192.168.100.1</a:t>
            </a:r>
          </a:p>
          <a:p>
            <a:endParaRPr lang="en-US" altLang="ko-KR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docker attach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update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net-tools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iputils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" y="2284053"/>
            <a:ext cx="738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Install OVS-</a:t>
            </a:r>
            <a:r>
              <a:rPr lang="en-US" altLang="ko-KR" dirty="0" err="1"/>
              <a:t>docker</a:t>
            </a:r>
            <a:r>
              <a:rPr lang="en-US" altLang="ko-KR" dirty="0"/>
              <a:t> utility in host machine. (Not in inside of Docker container.)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60" y="8"/>
            <a:ext cx="67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11 </a:t>
            </a:r>
            <a:r>
              <a:rPr lang="en-US" altLang="ko-KR" dirty="0"/>
              <a:t>- Connect </a:t>
            </a:r>
            <a:r>
              <a:rPr lang="en-US" altLang="ko-KR" dirty="0" err="1"/>
              <a:t>docker</a:t>
            </a:r>
            <a:r>
              <a:rPr lang="en-US" altLang="ko-KR" dirty="0"/>
              <a:t> Container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8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302" y="332719"/>
            <a:ext cx="6949403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Theory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489" y="2926326"/>
            <a:ext cx="9111049" cy="141577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rc.local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start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del-port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OVS-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--ipaddress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/24]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--gateway=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Gateway_address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" y="25569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Modify /etc/</a:t>
            </a:r>
            <a:r>
              <a:rPr lang="en-US" altLang="ko-KR" dirty="0" err="1"/>
              <a:t>rc.local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-16476" y="441363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Whenever NUC is rebooted, </a:t>
            </a:r>
          </a:p>
          <a:p>
            <a:pPr algn="ctr"/>
            <a:r>
              <a:rPr lang="en-US" altLang="ko-KR" sz="2400" dirty="0"/>
              <a:t>network configuration of Docker container is initialized </a:t>
            </a:r>
          </a:p>
          <a:p>
            <a:pPr algn="ctr"/>
            <a:r>
              <a:rPr lang="en-US" altLang="ko-KR" sz="2400" dirty="0"/>
              <a:t>by executing commands in </a:t>
            </a:r>
            <a:r>
              <a:rPr lang="en-US" altLang="ko-KR" sz="2400" dirty="0">
                <a:solidFill>
                  <a:srgbClr val="FF0000"/>
                </a:solidFill>
              </a:rPr>
              <a:t>rc.local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785202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</a:t>
            </a:r>
            <a:r>
              <a:rPr lang="en-US" altLang="ko-KR" spc="-100" dirty="0" smtClean="0"/>
              <a:t>12 </a:t>
            </a:r>
            <a:r>
              <a:rPr lang="en-US" altLang="ko-KR" spc="-100" dirty="0"/>
              <a:t>– Keep Docker network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1879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rc.local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03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491485" y="1566571"/>
            <a:ext cx="4106584" cy="15078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789977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</a:t>
            </a:r>
            <a:r>
              <a:rPr lang="en-US" altLang="ko-KR" spc="-100" dirty="0" smtClean="0"/>
              <a:t>13 </a:t>
            </a:r>
            <a:r>
              <a:rPr lang="en-US" altLang="ko-KR" spc="-100" dirty="0"/>
              <a:t>– Check connectivity: VM &amp; Container</a:t>
            </a:r>
          </a:p>
        </p:txBody>
      </p:sp>
    </p:spTree>
    <p:extLst>
      <p:ext uri="{BB962C8B-B14F-4D97-AF65-F5344CB8AC3E}">
        <p14:creationId xmlns:p14="http://schemas.microsoft.com/office/powerpoint/2010/main" val="3279540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" y="2565222"/>
            <a:ext cx="7666619" cy="3925577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5865054" y="584783"/>
            <a:ext cx="1082701" cy="1039943"/>
            <a:chOff x="5182528" y="3476698"/>
            <a:chExt cx="3520330" cy="3381302"/>
          </a:xfrm>
        </p:grpSpPr>
        <p:pic>
          <p:nvPicPr>
            <p:cNvPr id="7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8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9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연결선 9"/>
            <p:cNvCxnSpPr>
              <a:stCxn id="9" idx="2"/>
              <a:endCxn id="8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10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1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>
              <a:stCxn id="11" idx="5"/>
              <a:endCxn id="8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처리 14"/>
          <p:cNvSpPr/>
          <p:nvPr/>
        </p:nvSpPr>
        <p:spPr>
          <a:xfrm>
            <a:off x="3095257" y="3615728"/>
            <a:ext cx="308564" cy="9309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460" y="8"/>
            <a:ext cx="777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13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7541" y="3233275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30456" y="2565222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3015" y="2577278"/>
            <a:ext cx="372791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2" y="2221920"/>
            <a:ext cx="6518583" cy="4061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623" y="6321621"/>
            <a:ext cx="128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KVM VM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360" y="6321621"/>
            <a:ext cx="184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 container</a:t>
            </a:r>
            <a:endParaRPr lang="ko-KR" altLang="en-US" sz="1600" dirty="0"/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5750232" y="813258"/>
            <a:ext cx="1082701" cy="1039943"/>
            <a:chOff x="5182528" y="3476698"/>
            <a:chExt cx="3520330" cy="3381302"/>
          </a:xfrm>
        </p:grpSpPr>
        <p:pic>
          <p:nvPicPr>
            <p:cNvPr id="19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20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21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>
              <a:stCxn id="21" idx="2"/>
              <a:endCxn id="20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정육면체 22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2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/>
            <p:cNvCxnSpPr>
              <a:stCxn id="23" idx="5"/>
              <a:endCxn id="20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0" y="8"/>
            <a:ext cx="77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13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34180" y="2445072"/>
            <a:ext cx="202001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71476" y="3844501"/>
            <a:ext cx="157513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01132" y="549042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57932" y="542681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5328" y="530026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80601" y="518961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58183" y="5291754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79808" y="5387251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461" y="8"/>
            <a:ext cx="5381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Box Lab: Final Goal (Recap)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63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44" y="332719"/>
            <a:ext cx="709931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Review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0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759" y="1266373"/>
            <a:ext cx="8461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Box Lab, you have experimented 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Linux OS </a:t>
            </a:r>
            <a:r>
              <a:rPr lang="en-US" altLang="ko-KR" sz="2800" dirty="0"/>
              <a:t>into Box (i.e., computer).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OVS (Open </a:t>
            </a:r>
            <a:r>
              <a:rPr lang="en-US" altLang="ko-KR" sz="2800" b="1" dirty="0" err="1"/>
              <a:t>vSwitch</a:t>
            </a:r>
            <a:r>
              <a:rPr lang="en-US" altLang="ko-KR" sz="2800" b="1" dirty="0"/>
              <a:t>) virtual switch</a:t>
            </a:r>
            <a:r>
              <a:rPr lang="en-US" altLang="ko-KR" sz="2800" dirty="0"/>
              <a:t> inside a Linux Box and configure it.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create </a:t>
            </a:r>
            <a:r>
              <a:rPr lang="en-US" altLang="ko-KR" sz="2800" b="1" dirty="0"/>
              <a:t>VMs and Docker containers </a:t>
            </a:r>
            <a:r>
              <a:rPr lang="en-US" altLang="ko-KR" sz="2800" dirty="0"/>
              <a:t>inside a Linux Box and then </a:t>
            </a:r>
            <a:r>
              <a:rPr lang="en-US" altLang="ko-KR" sz="2800" b="1" dirty="0"/>
              <a:t>inter-connect </a:t>
            </a:r>
            <a:r>
              <a:rPr lang="en-US" altLang="ko-KR" sz="2800" dirty="0"/>
              <a:t>each of them together and to the Internet.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14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7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6367" y="1005077"/>
            <a:ext cx="6956368" cy="1056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65" y="5356154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24" y="5407359"/>
            <a:ext cx="1594822" cy="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Linux Box with Virtualization/Containers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5417" y="2189610"/>
            <a:ext cx="156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Virtual Machine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 Container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6589" y="6031623"/>
            <a:ext cx="156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Linux Box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86574" y="5145351"/>
            <a:ext cx="3739812" cy="16485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51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2621" y="2689941"/>
            <a:ext cx="3739294" cy="4051409"/>
            <a:chOff x="394318" y="3301791"/>
            <a:chExt cx="2756653" cy="3406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8932" r="53131"/>
            <a:stretch/>
          </p:blipFill>
          <p:spPr>
            <a:xfrm>
              <a:off x="495297" y="3739891"/>
              <a:ext cx="2194167" cy="2168667"/>
            </a:xfrm>
            <a:prstGeom prst="rect">
              <a:avLst/>
            </a:prstGeom>
          </p:spPr>
        </p:pic>
        <p:sp>
          <p:nvSpPr>
            <p:cNvPr id="6" name="왼쪽 중괄호 5"/>
            <p:cNvSpPr/>
            <p:nvPr/>
          </p:nvSpPr>
          <p:spPr>
            <a:xfrm>
              <a:off x="432295" y="3805797"/>
              <a:ext cx="131807" cy="1351005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318" y="3301791"/>
              <a:ext cx="2292838" cy="3881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Virtual Machines (VMs)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4102" y="4629584"/>
              <a:ext cx="2038151" cy="65079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7927" y="5783615"/>
              <a:ext cx="923044" cy="49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Heavier than</a:t>
              </a:r>
            </a:p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Container!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6" y="5958495"/>
              <a:ext cx="1298960" cy="4573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547" y="6423519"/>
              <a:ext cx="2215409" cy="28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Hypervisor Tool for creating VMs</a:t>
              </a:r>
              <a:endParaRPr lang="ko-KR" altLang="en-US" sz="1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50" y="752691"/>
            <a:ext cx="6001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On a Linux Box (e.g., NUC)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fully-isolated (with dedicated resources), but heavy VM instances (i.e., VMs).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partially-isolated, lightweight container instances (i.e., containers)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3" y="716368"/>
            <a:ext cx="2838461" cy="1973573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0" y="8"/>
            <a:ext cx="79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VMs and Containers on a Linux Box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44756" y="3276984"/>
            <a:ext cx="4038222" cy="3404131"/>
            <a:chOff x="3263538" y="3819767"/>
            <a:chExt cx="3216612" cy="2864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48893" t="31111"/>
            <a:stretch/>
          </p:blipFill>
          <p:spPr>
            <a:xfrm>
              <a:off x="3624070" y="3972763"/>
              <a:ext cx="2495549" cy="1922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146580" y="3819767"/>
              <a:ext cx="1213987" cy="38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Containers</a:t>
              </a:r>
              <a:endParaRPr lang="ko-KR" altLang="en-US" sz="24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4006015" y="5809727"/>
              <a:ext cx="1495117" cy="5113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63538" y="6399494"/>
              <a:ext cx="3216612" cy="284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Container Runtime Tool for running containers</a:t>
              </a:r>
              <a:endParaRPr lang="ko-KR" altLang="en-US" sz="16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521082" y="4423405"/>
              <a:ext cx="102973" cy="724931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1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0" y="8"/>
            <a:ext cx="8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 Switch inside Linux Box: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4949435" y="3591978"/>
            <a:ext cx="1971304" cy="1062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7748" y="898349"/>
            <a:ext cx="7839385" cy="3399039"/>
            <a:chOff x="-789380" y="1953923"/>
            <a:chExt cx="9290828" cy="4512122"/>
          </a:xfrm>
        </p:grpSpPr>
        <p:sp>
          <p:nvSpPr>
            <p:cNvPr id="4" name="직사각형 3"/>
            <p:cNvSpPr/>
            <p:nvPr/>
          </p:nvSpPr>
          <p:spPr>
            <a:xfrm>
              <a:off x="836634" y="2237675"/>
              <a:ext cx="7479792" cy="261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Hypervisor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3632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343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63278" y="4595053"/>
              <a:ext cx="6575526" cy="5743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Virtual switch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9510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0532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81194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52216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356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67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43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90532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2216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067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stCxn id="6" idx="2"/>
              <a:endCxn id="14" idx="0"/>
            </p:cNvCxnSpPr>
            <p:nvPr/>
          </p:nvCxnSpPr>
          <p:spPr>
            <a:xfrm>
              <a:off x="1962900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5" idx="0"/>
            </p:cNvCxnSpPr>
            <p:nvPr/>
          </p:nvCxnSpPr>
          <p:spPr>
            <a:xfrm>
              <a:off x="3817578" y="4062021"/>
              <a:ext cx="1554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2"/>
              <a:endCxn id="16" idx="0"/>
            </p:cNvCxnSpPr>
            <p:nvPr/>
          </p:nvCxnSpPr>
          <p:spPr>
            <a:xfrm>
              <a:off x="5580816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17" idx="0"/>
            </p:cNvCxnSpPr>
            <p:nvPr/>
          </p:nvCxnSpPr>
          <p:spPr>
            <a:xfrm flipH="1">
              <a:off x="7335300" y="4062021"/>
              <a:ext cx="2718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363278" y="5841922"/>
              <a:ext cx="6575526" cy="57439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Physical switch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43400" y="5029998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43399" y="5702476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7" idx="2"/>
              <a:endCxn id="38" idx="0"/>
            </p:cNvCxnSpPr>
            <p:nvPr/>
          </p:nvCxnSpPr>
          <p:spPr>
            <a:xfrm flipH="1">
              <a:off x="4571999" y="5308890"/>
              <a:ext cx="1" cy="39358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116395" y="3907885"/>
              <a:ext cx="1128859" cy="367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Virtual NIC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6393" y="4314559"/>
              <a:ext cx="1600989" cy="36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Virtual interface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2551" y="1953923"/>
              <a:ext cx="7858897" cy="345133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02631" y="4781146"/>
              <a:ext cx="2268583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Virtual 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789380" y="3411377"/>
              <a:ext cx="1385103" cy="5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Linux Box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320" y="5975768"/>
              <a:ext cx="1463071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132" y="4676541"/>
            <a:ext cx="8915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 software-based virtual switch allows one VM to communicate with neighbor VMs as well as to connect to Internet (via physical switch). </a:t>
            </a:r>
          </a:p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Software-based switches (running with the power of CPUs) are known to be more flexible/upgradable and benefited of virtualization (memory overcommit, page sharing, …)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/>
              <a:t>VMs (similarly containers) have logical (virtual) NIC with virtual Ethernet ports so that they can be plugged into the virtual interface (port) of virtual switches.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461" y="8"/>
            <a:ext cx="795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Virtual Switch in a Box to connect VMs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4133</TotalTime>
  <Words>2396</Words>
  <Application>Microsoft Office PowerPoint</Application>
  <PresentationFormat>화면 슬라이드 쇼(4:3)</PresentationFormat>
  <Paragraphs>495</Paragraphs>
  <Slides>57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Open-sans</vt:lpstr>
      <vt:lpstr>굴림</vt:lpstr>
      <vt:lpstr>맑은 고딕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Systems  Theory &amp; Lab.</dc:title>
  <dc:creator>lee steve</dc:creator>
  <cp:lastModifiedBy>Yoon Geumseong</cp:lastModifiedBy>
  <cp:revision>96</cp:revision>
  <dcterms:created xsi:type="dcterms:W3CDTF">2018-09-12T04:22:13Z</dcterms:created>
  <dcterms:modified xsi:type="dcterms:W3CDTF">2020-04-20T06:57:17Z</dcterms:modified>
</cp:coreProperties>
</file>